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2" r:id="rId3"/>
    <p:sldMasterId id="2147483653" r:id="rId4"/>
    <p:sldMasterId id="2147483654" r:id="rId5"/>
    <p:sldMasterId id="214748365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y="5143500" cx="9144000"/>
  <p:notesSz cx="6858000" cy="9144000"/>
  <p:embeddedFontLst>
    <p:embeddedFont>
      <p:font typeface="Karla Light"/>
      <p:regular r:id="rId19"/>
      <p:bold r:id="rId20"/>
      <p:italic r:id="rId21"/>
      <p:boldItalic r:id="rId22"/>
    </p:embeddedFont>
    <p:embeddedFont>
      <p:font typeface="DM Sans ExtraLight"/>
      <p:regular r:id="rId23"/>
      <p:bold r:id="rId24"/>
      <p:italic r:id="rId25"/>
      <p:boldItalic r:id="rId26"/>
    </p:embeddedFont>
    <p:embeddedFont>
      <p:font typeface="Noto Sans Symbols"/>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KarlaLight-bold.fntdata"/><Relationship Id="rId22" Type="http://schemas.openxmlformats.org/officeDocument/2006/relationships/font" Target="fonts/KarlaLight-boldItalic.fntdata"/><Relationship Id="rId21" Type="http://schemas.openxmlformats.org/officeDocument/2006/relationships/font" Target="fonts/KarlaLight-italic.fntdata"/><Relationship Id="rId24" Type="http://schemas.openxmlformats.org/officeDocument/2006/relationships/font" Target="fonts/DMSansExtraLight-bold.fntdata"/><Relationship Id="rId23" Type="http://schemas.openxmlformats.org/officeDocument/2006/relationships/font" Target="fonts/DMSansExtraLight-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2.xml"/><Relationship Id="rId26" Type="http://schemas.openxmlformats.org/officeDocument/2006/relationships/font" Target="fonts/DMSansExtraLight-boldItalic.fntdata"/><Relationship Id="rId25" Type="http://schemas.openxmlformats.org/officeDocument/2006/relationships/font" Target="fonts/DMSansExtraLight-italic.fntdata"/><Relationship Id="rId28" Type="http://schemas.openxmlformats.org/officeDocument/2006/relationships/font" Target="fonts/NotoSansSymbols-bold.fntdata"/><Relationship Id="rId27" Type="http://schemas.openxmlformats.org/officeDocument/2006/relationships/font" Target="fonts/NotoSansSymbols-regular.fntdata"/><Relationship Id="rId5" Type="http://schemas.openxmlformats.org/officeDocument/2006/relationships/slideMaster" Target="slideMasters/slideMaster3.xml"/><Relationship Id="rId6" Type="http://schemas.openxmlformats.org/officeDocument/2006/relationships/slideMaster" Target="slideMasters/slideMaster4.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font" Target="fonts/KarlaLight-regular.fntdata"/><Relationship Id="rId18" Type="http://schemas.openxmlformats.org/officeDocument/2006/relationships/slide" Target="slides/slide1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 name="Shape 29"/>
        <p:cNvGrpSpPr/>
        <p:nvPr/>
      </p:nvGrpSpPr>
      <p:grpSpPr>
        <a:xfrm>
          <a:off x="0" y="0"/>
          <a:ext cx="0" cy="0"/>
          <a:chOff x="0" y="0"/>
          <a:chExt cx="0" cy="0"/>
        </a:xfrm>
      </p:grpSpPr>
      <p:sp>
        <p:nvSpPr>
          <p:cNvPr id="30" name="Google Shape;30;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 name="Shape 35"/>
        <p:cNvGrpSpPr/>
        <p:nvPr/>
      </p:nvGrpSpPr>
      <p:grpSpPr>
        <a:xfrm>
          <a:off x="0" y="0"/>
          <a:ext cx="0" cy="0"/>
          <a:chOff x="0" y="0"/>
          <a:chExt cx="0" cy="0"/>
        </a:xfrm>
      </p:grpSpPr>
      <p:sp>
        <p:nvSpPr>
          <p:cNvPr id="36" name="Google Shape;3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txBox="1"/>
          <p:nvPr>
            <p:ph type="title"/>
          </p:nvPr>
        </p:nvSpPr>
        <p:spPr>
          <a:xfrm>
            <a:off x="228600" y="228600"/>
            <a:ext cx="5122440" cy="8294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 name="Google Shape;11;p2"/>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_COLUMN_TEXT_1" type="blank">
  <p:cSld name="BLANK">
    <p:spTree>
      <p:nvGrpSpPr>
        <p:cNvPr id="17" name="Shape 1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type="blank">
  <p:cSld name="BLANK">
    <p:spTree>
      <p:nvGrpSpPr>
        <p:cNvPr id="23" name="Shape 2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ype="blank">
  <p:cSld name="BLANK">
    <p:spTree>
      <p:nvGrpSpPr>
        <p:cNvPr id="28" name="Shape 2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theme" Target="../theme/theme2.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098800" y="967680"/>
            <a:ext cx="6792480" cy="167616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cxnSp>
        <p:nvCxnSpPr>
          <p:cNvPr id="7" name="Google Shape;7;p1"/>
          <p:cNvCxnSpPr/>
          <p:nvPr/>
        </p:nvCxnSpPr>
        <p:spPr>
          <a:xfrm flipH="1">
            <a:off x="5356080" y="2571480"/>
            <a:ext cx="3788280" cy="360"/>
          </a:xfrm>
          <a:prstGeom prst="straightConnector1">
            <a:avLst/>
          </a:prstGeom>
          <a:noFill/>
          <a:ln cap="flat" cmpd="sng" w="9525">
            <a:solidFill>
              <a:srgbClr val="F3F3F3"/>
            </a:solidFill>
            <a:prstDash val="solid"/>
            <a:round/>
            <a:headEnd len="sm" w="sm" type="none"/>
            <a:tailEnd len="sm" w="sm" type="none"/>
          </a:ln>
        </p:spPr>
      </p:cxnSp>
      <p:sp>
        <p:nvSpPr>
          <p:cNvPr id="8" name="Google Shape;8;p1"/>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 name="Shape 12"/>
        <p:cNvGrpSpPr/>
        <p:nvPr/>
      </p:nvGrpSpPr>
      <p:grpSpPr>
        <a:xfrm>
          <a:off x="0" y="0"/>
          <a:ext cx="0" cy="0"/>
          <a:chOff x="0" y="0"/>
          <a:chExt cx="0" cy="0"/>
        </a:xfrm>
      </p:grpSpPr>
      <p:sp>
        <p:nvSpPr>
          <p:cNvPr id="13" name="Google Shape;13;p3"/>
          <p:cNvSpPr txBox="1"/>
          <p:nvPr>
            <p:ph type="title"/>
          </p:nvPr>
        </p:nvSpPr>
        <p:spPr>
          <a:xfrm>
            <a:off x="228600" y="228600"/>
            <a:ext cx="5322960" cy="182700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4" name="Google Shape;14;p3"/>
          <p:cNvSpPr txBox="1"/>
          <p:nvPr>
            <p:ph idx="1" type="body"/>
          </p:nvPr>
        </p:nvSpPr>
        <p:spPr>
          <a:xfrm>
            <a:off x="228600" y="2521440"/>
            <a:ext cx="5322960" cy="239292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15" name="Google Shape;15;p3"/>
          <p:cNvSpPr txBox="1"/>
          <p:nvPr>
            <p:ph idx="2" type="body"/>
          </p:nvPr>
        </p:nvSpPr>
        <p:spPr>
          <a:xfrm>
            <a:off x="5715720" y="0"/>
            <a:ext cx="3427920" cy="5143320"/>
          </a:xfrm>
          <a:prstGeom prst="rect">
            <a:avLst/>
          </a:prstGeom>
          <a:noFill/>
          <a:ln>
            <a:noFill/>
          </a:ln>
        </p:spPr>
        <p:txBody>
          <a:bodyPr anchorCtr="0" anchor="t" bIns="45000" lIns="90000" spcFirstLastPara="1" rIns="90000" wrap="square" tIns="4500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cxnSp>
        <p:nvCxnSpPr>
          <p:cNvPr id="16" name="Google Shape;16;p3"/>
          <p:cNvCxnSpPr/>
          <p:nvPr/>
        </p:nvCxnSpPr>
        <p:spPr>
          <a:xfrm flipH="1">
            <a:off x="-453600" y="2135520"/>
            <a:ext cx="5529240" cy="360"/>
          </a:xfrm>
          <a:prstGeom prst="straightConnector1">
            <a:avLst/>
          </a:prstGeom>
          <a:noFill/>
          <a:ln cap="flat" cmpd="sng" w="9525">
            <a:solidFill>
              <a:srgbClr val="F3F3F3"/>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228600" y="465480"/>
            <a:ext cx="6225480" cy="196416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20" name="Google Shape;20;p5"/>
          <p:cNvSpPr txBox="1"/>
          <p:nvPr>
            <p:ph idx="2" type="title"/>
          </p:nvPr>
        </p:nvSpPr>
        <p:spPr>
          <a:xfrm>
            <a:off x="7647120" y="3453120"/>
            <a:ext cx="1267920" cy="89604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cxnSp>
        <p:nvCxnSpPr>
          <p:cNvPr id="21" name="Google Shape;21;p5"/>
          <p:cNvCxnSpPr/>
          <p:nvPr/>
        </p:nvCxnSpPr>
        <p:spPr>
          <a:xfrm flipH="1">
            <a:off x="0" y="2571480"/>
            <a:ext cx="3825360" cy="360"/>
          </a:xfrm>
          <a:prstGeom prst="straightConnector1">
            <a:avLst/>
          </a:prstGeom>
          <a:noFill/>
          <a:ln cap="flat" cmpd="sng" w="9525">
            <a:solidFill>
              <a:srgbClr val="F3F3F3"/>
            </a:solidFill>
            <a:prstDash val="solid"/>
            <a:round/>
            <a:headEnd len="sm" w="sm" type="none"/>
            <a:tailEnd len="sm" w="sm" type="none"/>
          </a:ln>
        </p:spPr>
      </p:cxnSp>
      <p:sp>
        <p:nvSpPr>
          <p:cNvPr id="22" name="Google Shape;22;p5"/>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5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228600" y="228600"/>
            <a:ext cx="8686080" cy="69804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cxnSp>
        <p:nvCxnSpPr>
          <p:cNvPr id="26" name="Google Shape;26;p7"/>
          <p:cNvCxnSpPr/>
          <p:nvPr/>
        </p:nvCxnSpPr>
        <p:spPr>
          <a:xfrm flipH="1">
            <a:off x="3011400" y="2030040"/>
            <a:ext cx="6163200" cy="360"/>
          </a:xfrm>
          <a:prstGeom prst="straightConnector1">
            <a:avLst/>
          </a:prstGeom>
          <a:noFill/>
          <a:ln cap="flat" cmpd="sng" w="9525">
            <a:solidFill>
              <a:srgbClr val="F3F3F3"/>
            </a:solidFill>
            <a:prstDash val="solid"/>
            <a:round/>
            <a:headEnd len="sm" w="sm" type="none"/>
            <a:tailEnd len="sm" w="sm" type="none"/>
          </a:ln>
        </p:spPr>
      </p:cxnSp>
      <p:sp>
        <p:nvSpPr>
          <p:cNvPr id="27" name="Google Shape;27;p7"/>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5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 name="Shape 32"/>
        <p:cNvGrpSpPr/>
        <p:nvPr/>
      </p:nvGrpSpPr>
      <p:grpSpPr>
        <a:xfrm>
          <a:off x="0" y="0"/>
          <a:ext cx="0" cy="0"/>
          <a:chOff x="0" y="0"/>
          <a:chExt cx="0" cy="0"/>
        </a:xfrm>
      </p:grpSpPr>
      <p:sp>
        <p:nvSpPr>
          <p:cNvPr id="33" name="Google Shape;33;p9"/>
          <p:cNvSpPr txBox="1"/>
          <p:nvPr>
            <p:ph type="title"/>
          </p:nvPr>
        </p:nvSpPr>
        <p:spPr>
          <a:xfrm>
            <a:off x="2095560" y="971640"/>
            <a:ext cx="6791040" cy="1676160"/>
          </a:xfrm>
          <a:prstGeom prst="rect">
            <a:avLst/>
          </a:prstGeom>
          <a:noFill/>
          <a:ln>
            <a:noFill/>
          </a:ln>
        </p:spPr>
        <p:txBody>
          <a:bodyPr anchorCtr="0" anchor="b" bIns="91425" lIns="91425" spcFirstLastPara="1" rIns="91425" wrap="square" tIns="91425">
            <a:normAutofit/>
          </a:bodyPr>
          <a:lstStyle/>
          <a:p>
            <a:pPr indent="0" lvl="0" marL="0" rtl="0" algn="r">
              <a:lnSpc>
                <a:spcPct val="100000"/>
              </a:lnSpc>
              <a:spcBef>
                <a:spcPts val="0"/>
              </a:spcBef>
              <a:spcAft>
                <a:spcPts val="0"/>
              </a:spcAft>
              <a:buClr>
                <a:schemeClr val="dk1"/>
              </a:buClr>
              <a:buSzPts val="5500"/>
              <a:buFont typeface="DM Sans ExtraLight"/>
              <a:buNone/>
            </a:pPr>
            <a:r>
              <a:rPr b="0" lang="en" sz="5500" strike="noStrike">
                <a:solidFill>
                  <a:schemeClr val="dk1"/>
                </a:solidFill>
                <a:latin typeface="DM Sans ExtraLight"/>
                <a:ea typeface="DM Sans ExtraLight"/>
                <a:cs typeface="DM Sans ExtraLight"/>
                <a:sym typeface="DM Sans ExtraLight"/>
              </a:rPr>
              <a:t>Laptop Price Prediction</a:t>
            </a:r>
            <a:endParaRPr b="0" sz="5500" strike="noStrike">
              <a:solidFill>
                <a:schemeClr val="dk1"/>
              </a:solidFill>
              <a:latin typeface="Arial"/>
              <a:ea typeface="Arial"/>
              <a:cs typeface="Arial"/>
              <a:sym typeface="Arial"/>
            </a:endParaRPr>
          </a:p>
        </p:txBody>
      </p:sp>
      <p:sp>
        <p:nvSpPr>
          <p:cNvPr id="34" name="Google Shape;34;p9"/>
          <p:cNvSpPr txBox="1"/>
          <p:nvPr>
            <p:ph idx="1" type="subTitle"/>
          </p:nvPr>
        </p:nvSpPr>
        <p:spPr>
          <a:xfrm>
            <a:off x="266750" y="4060129"/>
            <a:ext cx="5248200" cy="806700"/>
          </a:xfrm>
          <a:prstGeom prst="rect">
            <a:avLst/>
          </a:prstGeom>
          <a:noFill/>
          <a:ln>
            <a:noFill/>
          </a:ln>
        </p:spPr>
        <p:txBody>
          <a:bodyPr anchorCtr="0" anchor="t" bIns="91425" lIns="91425" spcFirstLastPara="1" rIns="91425" wrap="square" tIns="91425">
            <a:normAutofit lnSpcReduction="20000"/>
          </a:bodyPr>
          <a:lstStyle/>
          <a:p>
            <a:pPr indent="0" lvl="0" marL="0" marR="0" rtl="0" algn="l">
              <a:lnSpc>
                <a:spcPct val="100000"/>
              </a:lnSpc>
              <a:spcBef>
                <a:spcPts val="0"/>
              </a:spcBef>
              <a:spcAft>
                <a:spcPts val="0"/>
              </a:spcAft>
              <a:buClr>
                <a:schemeClr val="dk1"/>
              </a:buClr>
              <a:buSzPts val="1600"/>
              <a:buFont typeface="Karla Light"/>
              <a:buNone/>
            </a:pPr>
            <a:r>
              <a:rPr b="0" i="0" lang="en" sz="1600" u="none" cap="none" strike="noStrike">
                <a:solidFill>
                  <a:schemeClr val="dk1"/>
                </a:solidFill>
                <a:latin typeface="Karla Light"/>
                <a:ea typeface="Karla Light"/>
                <a:cs typeface="Karla Light"/>
                <a:sym typeface="Karla Light"/>
              </a:rPr>
              <a:t>A Capstone Machine Learning Project utilizing Python and various ML tools </a:t>
            </a:r>
            <a:endParaRPr b="0" i="0" sz="1600" u="none" cap="none" strike="noStrike">
              <a:solidFill>
                <a:schemeClr val="dk1"/>
              </a:solidFill>
              <a:latin typeface="Karla Light"/>
              <a:ea typeface="Karla Light"/>
              <a:cs typeface="Karla Light"/>
              <a:sym typeface="Karla Light"/>
            </a:endParaRPr>
          </a:p>
          <a:p>
            <a:pPr indent="0" lvl="0" marL="0" marR="0" rtl="0" algn="l">
              <a:lnSpc>
                <a:spcPct val="100000"/>
              </a:lnSpc>
              <a:spcBef>
                <a:spcPts val="0"/>
              </a:spcBef>
              <a:spcAft>
                <a:spcPts val="0"/>
              </a:spcAft>
              <a:buClr>
                <a:schemeClr val="dk1"/>
              </a:buClr>
              <a:buSzPts val="1600"/>
              <a:buFont typeface="Karla Light"/>
              <a:buNone/>
            </a:pPr>
            <a:r>
              <a:rPr lang="en" sz="1600">
                <a:solidFill>
                  <a:schemeClr val="dk1"/>
                </a:solidFill>
                <a:latin typeface="Karla Light"/>
                <a:ea typeface="Karla Light"/>
                <a:cs typeface="Karla Light"/>
                <a:sym typeface="Karla Light"/>
              </a:rPr>
              <a:t>By Udit Narayan Kaushik</a:t>
            </a:r>
            <a:endParaRPr sz="1600">
              <a:solidFill>
                <a:schemeClr val="dk1"/>
              </a:solidFill>
              <a:latin typeface="Karla Light"/>
              <a:ea typeface="Karla Light"/>
              <a:cs typeface="Karla Light"/>
              <a:sym typeface="Karla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idx="4294967295" type="title"/>
          </p:nvPr>
        </p:nvSpPr>
        <p:spPr>
          <a:xfrm>
            <a:off x="228600" y="228600"/>
            <a:ext cx="8686440" cy="6948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3000"/>
              <a:buFont typeface="DM Sans ExtraLight"/>
              <a:buNone/>
            </a:pPr>
            <a:r>
              <a:rPr b="0" i="0" lang="en" sz="3000" u="none" cap="none" strike="noStrike">
                <a:solidFill>
                  <a:schemeClr val="dk1"/>
                </a:solidFill>
                <a:latin typeface="DM Sans ExtraLight"/>
                <a:ea typeface="DM Sans ExtraLight"/>
                <a:cs typeface="DM Sans ExtraLight"/>
                <a:sym typeface="DM Sans ExtraLight"/>
              </a:rPr>
              <a:t>Selection of best model</a:t>
            </a:r>
            <a:endParaRPr b="0" i="0" sz="3000" u="none" cap="none" strike="noStrike">
              <a:solidFill>
                <a:schemeClr val="dk1"/>
              </a:solidFill>
              <a:latin typeface="Arial"/>
              <a:ea typeface="Arial"/>
              <a:cs typeface="Arial"/>
              <a:sym typeface="Arial"/>
            </a:endParaRPr>
          </a:p>
        </p:txBody>
      </p:sp>
      <p:sp>
        <p:nvSpPr>
          <p:cNvPr id="93" name="Google Shape;93;p18"/>
          <p:cNvSpPr txBox="1"/>
          <p:nvPr>
            <p:ph idx="4294967295" type="subTitle"/>
          </p:nvPr>
        </p:nvSpPr>
        <p:spPr>
          <a:xfrm>
            <a:off x="3009960" y="2571840"/>
            <a:ext cx="5905080" cy="234288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Karla Light"/>
              <a:buNone/>
            </a:pPr>
            <a:r>
              <a:rPr b="0" i="0" lang="en" sz="1400" u="none" cap="none" strike="noStrike">
                <a:solidFill>
                  <a:schemeClr val="dk1"/>
                </a:solidFill>
                <a:latin typeface="Karla Light"/>
                <a:ea typeface="Karla Light"/>
                <a:cs typeface="Karla Light"/>
                <a:sym typeface="Karla Light"/>
              </a:rPr>
              <a:t>After evaluating the models based on their R² Scores, the Random Forest Regressor emerged as the most effective model for price prediction, achieving the highest score. Its ability to generalize well and capture complex relationships in the data made it the preferred choice for accurate forecasting.</a:t>
            </a:r>
            <a:endParaRPr b="0" i="0" sz="1400" u="none" cap="none" strike="noStrike">
              <a:solidFill>
                <a:srgbClr val="FFFFFF"/>
              </a:solidFill>
              <a:latin typeface="Noto Sans Symbols"/>
              <a:ea typeface="Noto Sans Symbols"/>
              <a:cs typeface="Noto Sans Symbols"/>
              <a:sym typeface="Noto Sans Symbol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9"/>
          <p:cNvPicPr preferRelativeResize="0"/>
          <p:nvPr/>
        </p:nvPicPr>
        <p:blipFill rotWithShape="1">
          <a:blip r:embed="rId3">
            <a:alphaModFix amt="60000"/>
          </a:blip>
          <a:srcRect b="0" l="24910" r="51100" t="46081"/>
          <a:stretch/>
        </p:blipFill>
        <p:spPr>
          <a:xfrm>
            <a:off x="5715720" y="0"/>
            <a:ext cx="3427920" cy="5143320"/>
          </a:xfrm>
          <a:prstGeom prst="rect">
            <a:avLst/>
          </a:prstGeom>
          <a:noFill/>
          <a:ln>
            <a:noFill/>
          </a:ln>
        </p:spPr>
      </p:pic>
      <p:sp>
        <p:nvSpPr>
          <p:cNvPr id="99" name="Google Shape;99;p19"/>
          <p:cNvSpPr txBox="1"/>
          <p:nvPr>
            <p:ph idx="4294967295" type="title"/>
          </p:nvPr>
        </p:nvSpPr>
        <p:spPr>
          <a:xfrm>
            <a:off x="228600" y="228600"/>
            <a:ext cx="5324040" cy="182844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3000"/>
              <a:buFont typeface="DM Sans ExtraLight"/>
              <a:buNone/>
            </a:pPr>
            <a:r>
              <a:rPr b="0" i="0" lang="en" sz="3000" u="none" cap="none" strike="noStrike">
                <a:solidFill>
                  <a:schemeClr val="dk1"/>
                </a:solidFill>
                <a:latin typeface="DM Sans ExtraLight"/>
                <a:ea typeface="DM Sans ExtraLight"/>
                <a:cs typeface="DM Sans ExtraLight"/>
                <a:sym typeface="DM Sans ExtraLight"/>
              </a:rPr>
              <a:t>Conclusions</a:t>
            </a:r>
            <a:endParaRPr b="0" i="0" sz="3000" u="none" cap="none" strike="noStrike">
              <a:solidFill>
                <a:schemeClr val="dk1"/>
              </a:solidFill>
              <a:latin typeface="Arial"/>
              <a:ea typeface="Arial"/>
              <a:cs typeface="Arial"/>
              <a:sym typeface="Arial"/>
            </a:endParaRPr>
          </a:p>
        </p:txBody>
      </p:sp>
      <p:sp>
        <p:nvSpPr>
          <p:cNvPr id="100" name="Google Shape;100;p19"/>
          <p:cNvSpPr txBox="1"/>
          <p:nvPr>
            <p:ph idx="4294967295" type="body"/>
          </p:nvPr>
        </p:nvSpPr>
        <p:spPr>
          <a:xfrm>
            <a:off x="228600" y="2523960"/>
            <a:ext cx="5324040" cy="23904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Karla Light"/>
              <a:buNone/>
            </a:pPr>
            <a:r>
              <a:rPr b="0" i="0" lang="en" sz="1400" u="none" cap="none" strike="noStrike">
                <a:solidFill>
                  <a:schemeClr val="dk1"/>
                </a:solidFill>
                <a:latin typeface="Karla Light"/>
                <a:ea typeface="Karla Light"/>
                <a:cs typeface="Karla Light"/>
                <a:sym typeface="Karla Light"/>
              </a:rPr>
              <a:t>The project successfully developed a machine learning model to predict laptop prices, highlighting the importance of data preprocessing and effective feature engineering. The Random Forest Regressor was identified as the optimal model, demonstrating superior accuracy and applicability in real-world scenarios to assist decision-making.</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 name="Shape 38"/>
        <p:cNvGrpSpPr/>
        <p:nvPr/>
      </p:nvGrpSpPr>
      <p:grpSpPr>
        <a:xfrm>
          <a:off x="0" y="0"/>
          <a:ext cx="0" cy="0"/>
          <a:chOff x="0" y="0"/>
          <a:chExt cx="0" cy="0"/>
        </a:xfrm>
      </p:grpSpPr>
      <p:pic>
        <p:nvPicPr>
          <p:cNvPr id="39" name="Google Shape;39;p10"/>
          <p:cNvPicPr preferRelativeResize="0"/>
          <p:nvPr/>
        </p:nvPicPr>
        <p:blipFill rotWithShape="1">
          <a:blip r:embed="rId3">
            <a:alphaModFix amt="60000"/>
          </a:blip>
          <a:srcRect b="0" l="24910" r="51100" t="46081"/>
          <a:stretch/>
        </p:blipFill>
        <p:spPr>
          <a:xfrm>
            <a:off x="5715720" y="0"/>
            <a:ext cx="3427920" cy="5143320"/>
          </a:xfrm>
          <a:prstGeom prst="rect">
            <a:avLst/>
          </a:prstGeom>
          <a:noFill/>
          <a:ln>
            <a:noFill/>
          </a:ln>
        </p:spPr>
      </p:pic>
      <p:sp>
        <p:nvSpPr>
          <p:cNvPr id="40" name="Google Shape;40;p10"/>
          <p:cNvSpPr txBox="1"/>
          <p:nvPr>
            <p:ph idx="4294967295" type="title"/>
          </p:nvPr>
        </p:nvSpPr>
        <p:spPr>
          <a:xfrm>
            <a:off x="228600" y="228600"/>
            <a:ext cx="5324040" cy="182844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3000"/>
              <a:buFont typeface="DM Sans ExtraLight"/>
              <a:buNone/>
            </a:pPr>
            <a:r>
              <a:rPr b="0" i="0" lang="en" sz="3000" u="none" cap="none" strike="noStrike">
                <a:solidFill>
                  <a:schemeClr val="dk1"/>
                </a:solidFill>
                <a:latin typeface="DM Sans ExtraLight"/>
                <a:ea typeface="DM Sans ExtraLight"/>
                <a:cs typeface="DM Sans ExtraLight"/>
                <a:sym typeface="DM Sans ExtraLight"/>
              </a:rPr>
              <a:t>Introduction</a:t>
            </a:r>
            <a:endParaRPr b="0" i="0" sz="3000" u="none" cap="none" strike="noStrike">
              <a:solidFill>
                <a:schemeClr val="dk1"/>
              </a:solidFill>
              <a:latin typeface="Arial"/>
              <a:ea typeface="Arial"/>
              <a:cs typeface="Arial"/>
              <a:sym typeface="Arial"/>
            </a:endParaRPr>
          </a:p>
        </p:txBody>
      </p:sp>
      <p:sp>
        <p:nvSpPr>
          <p:cNvPr id="41" name="Google Shape;41;p10"/>
          <p:cNvSpPr txBox="1"/>
          <p:nvPr>
            <p:ph idx="4294967295" type="body"/>
          </p:nvPr>
        </p:nvSpPr>
        <p:spPr>
          <a:xfrm>
            <a:off x="228600" y="2523960"/>
            <a:ext cx="5324040" cy="23904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Karla Light"/>
              <a:buNone/>
            </a:pPr>
            <a:r>
              <a:rPr b="0" i="0" lang="en" sz="1400" u="none" cap="none" strike="noStrike">
                <a:solidFill>
                  <a:schemeClr val="dk1"/>
                </a:solidFill>
                <a:latin typeface="Karla Light"/>
                <a:ea typeface="Karla Light"/>
                <a:cs typeface="Karla Light"/>
                <a:sym typeface="Karla Light"/>
              </a:rPr>
              <a:t>This presentation covers the project focused on developing a machine learning model to predict laptop prices. It outlines the objectives, methodologies, and insights derived from the analysis, aiming to provide valuable guidance for prospective buyers and retailers.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11"/>
          <p:cNvSpPr txBox="1"/>
          <p:nvPr>
            <p:ph idx="4294967295" type="title"/>
          </p:nvPr>
        </p:nvSpPr>
        <p:spPr>
          <a:xfrm>
            <a:off x="228600" y="466560"/>
            <a:ext cx="6229080" cy="1961640"/>
          </a:xfrm>
          <a:prstGeom prst="rect">
            <a:avLst/>
          </a:prstGeom>
          <a:noFill/>
          <a:ln>
            <a:noFill/>
          </a:ln>
        </p:spPr>
        <p:txBody>
          <a:bodyPr anchorCtr="0" anchor="b" bIns="91425" lIns="91425" spcFirstLastPara="1" rIns="91425" wrap="square" tIns="91425">
            <a:normAutofit/>
          </a:bodyPr>
          <a:lstStyle/>
          <a:p>
            <a:pPr indent="0" lvl="0" marL="0" marR="0" rtl="0" algn="l">
              <a:lnSpc>
                <a:spcPct val="100000"/>
              </a:lnSpc>
              <a:spcBef>
                <a:spcPts val="0"/>
              </a:spcBef>
              <a:spcAft>
                <a:spcPts val="0"/>
              </a:spcAft>
              <a:buClr>
                <a:schemeClr val="dk1"/>
              </a:buClr>
              <a:buSzPts val="5000"/>
              <a:buFont typeface="DM Sans ExtraLight"/>
              <a:buNone/>
            </a:pPr>
            <a:r>
              <a:rPr b="0" i="0" lang="en" sz="5000" u="none" cap="none" strike="noStrike">
                <a:solidFill>
                  <a:schemeClr val="dk1"/>
                </a:solidFill>
                <a:latin typeface="DM Sans ExtraLight"/>
                <a:ea typeface="DM Sans ExtraLight"/>
                <a:cs typeface="DM Sans ExtraLight"/>
                <a:sym typeface="DM Sans ExtraLight"/>
              </a:rPr>
              <a:t>Project Overview</a:t>
            </a:r>
            <a:endParaRPr b="0" i="0" sz="5000" u="none" cap="none" strike="noStrike">
              <a:solidFill>
                <a:schemeClr val="dk1"/>
              </a:solidFill>
              <a:latin typeface="Arial"/>
              <a:ea typeface="Arial"/>
              <a:cs typeface="Arial"/>
              <a:sym typeface="Arial"/>
            </a:endParaRPr>
          </a:p>
        </p:txBody>
      </p:sp>
      <p:sp>
        <p:nvSpPr>
          <p:cNvPr id="47" name="Google Shape;47;p11"/>
          <p:cNvSpPr txBox="1"/>
          <p:nvPr>
            <p:ph idx="4294967295" type="subTitle"/>
          </p:nvPr>
        </p:nvSpPr>
        <p:spPr>
          <a:xfrm>
            <a:off x="3828960" y="4352760"/>
            <a:ext cx="5086080" cy="561600"/>
          </a:xfrm>
          <a:prstGeom prst="rect">
            <a:avLst/>
          </a:prstGeom>
          <a:noFill/>
          <a:ln>
            <a:noFill/>
          </a:ln>
        </p:spPr>
        <p:txBody>
          <a:bodyPr anchorCtr="0" anchor="b" bIns="91425" lIns="91425" spcFirstLastPara="1" rIns="91425" wrap="square" tIns="91425">
            <a:normAutofit/>
          </a:bodyPr>
          <a:lstStyle/>
          <a:p>
            <a:pPr indent="0" lvl="0" marL="0" marR="0" rtl="0" algn="ctr">
              <a:spcBef>
                <a:spcPts val="0"/>
              </a:spcBef>
              <a:spcAft>
                <a:spcPts val="0"/>
              </a:spcAft>
              <a:buSzPts val="1400"/>
              <a:buFont typeface="Arial"/>
              <a:buNone/>
            </a:pPr>
            <a:r>
              <a:t/>
            </a:r>
            <a:endParaRPr b="0" i="0" sz="1400" u="none" cap="none" strike="noStrike">
              <a:solidFill>
                <a:schemeClr val="dk1"/>
              </a:solidFill>
              <a:latin typeface="Karla Light"/>
              <a:ea typeface="Karla Light"/>
              <a:cs typeface="Karla Light"/>
              <a:sym typeface="Karla Light"/>
            </a:endParaRPr>
          </a:p>
        </p:txBody>
      </p:sp>
      <p:sp>
        <p:nvSpPr>
          <p:cNvPr id="48" name="Google Shape;48;p11"/>
          <p:cNvSpPr txBox="1"/>
          <p:nvPr>
            <p:ph idx="4294967295" type="title"/>
          </p:nvPr>
        </p:nvSpPr>
        <p:spPr>
          <a:xfrm>
            <a:off x="7648560" y="3457440"/>
            <a:ext cx="1266480" cy="894960"/>
          </a:xfrm>
          <a:prstGeom prst="rect">
            <a:avLst/>
          </a:prstGeom>
          <a:noFill/>
          <a:ln>
            <a:noFill/>
          </a:ln>
        </p:spPr>
        <p:txBody>
          <a:bodyPr anchorCtr="0" anchor="ctr" bIns="91425" lIns="91425" spcFirstLastPara="1" rIns="91425" wrap="square" tIns="91425">
            <a:normAutofit fontScale="93594"/>
          </a:bodyPr>
          <a:lstStyle/>
          <a:p>
            <a:pPr indent="0" lvl="0" marL="0" marR="0" rtl="0" algn="r">
              <a:lnSpc>
                <a:spcPct val="100000"/>
              </a:lnSpc>
              <a:spcBef>
                <a:spcPts val="0"/>
              </a:spcBef>
              <a:spcAft>
                <a:spcPts val="0"/>
              </a:spcAft>
              <a:buClr>
                <a:schemeClr val="dk1"/>
              </a:buClr>
              <a:buSzPct val="100000"/>
              <a:buFont typeface="DM Sans ExtraLight"/>
              <a:buNone/>
            </a:pPr>
            <a:r>
              <a:rPr b="0" i="0" lang="en" sz="5000" u="none" cap="none" strike="noStrike">
                <a:solidFill>
                  <a:schemeClr val="dk1"/>
                </a:solidFill>
                <a:latin typeface="DM Sans ExtraLight"/>
                <a:ea typeface="DM Sans ExtraLight"/>
                <a:cs typeface="DM Sans ExtraLight"/>
                <a:sym typeface="DM Sans ExtraLight"/>
              </a:rPr>
              <a:t>01</a:t>
            </a:r>
            <a:endParaRPr b="0" i="0" sz="5000" u="none" cap="none" strike="noStrike">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12"/>
          <p:cNvSpPr txBox="1"/>
          <p:nvPr>
            <p:ph idx="4294967295" type="title"/>
          </p:nvPr>
        </p:nvSpPr>
        <p:spPr>
          <a:xfrm>
            <a:off x="228600" y="228600"/>
            <a:ext cx="8686440" cy="6948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3000"/>
              <a:buFont typeface="DM Sans ExtraLight"/>
              <a:buNone/>
            </a:pPr>
            <a:r>
              <a:rPr b="0" i="0" lang="en" sz="3000" u="none" cap="none" strike="noStrike">
                <a:solidFill>
                  <a:schemeClr val="dk1"/>
                </a:solidFill>
                <a:latin typeface="DM Sans ExtraLight"/>
                <a:ea typeface="DM Sans ExtraLight"/>
                <a:cs typeface="DM Sans ExtraLight"/>
                <a:sym typeface="DM Sans ExtraLight"/>
              </a:rPr>
              <a:t>Objective of the model</a:t>
            </a:r>
            <a:endParaRPr b="0" i="0" sz="3000" u="none" cap="none" strike="noStrike">
              <a:solidFill>
                <a:schemeClr val="dk1"/>
              </a:solidFill>
              <a:latin typeface="Arial"/>
              <a:ea typeface="Arial"/>
              <a:cs typeface="Arial"/>
              <a:sym typeface="Arial"/>
            </a:endParaRPr>
          </a:p>
        </p:txBody>
      </p:sp>
      <p:sp>
        <p:nvSpPr>
          <p:cNvPr id="54" name="Google Shape;54;p12"/>
          <p:cNvSpPr txBox="1"/>
          <p:nvPr>
            <p:ph idx="4294967295" type="subTitle"/>
          </p:nvPr>
        </p:nvSpPr>
        <p:spPr>
          <a:xfrm>
            <a:off x="3009960" y="2571840"/>
            <a:ext cx="5905080" cy="234288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Karla Light"/>
              <a:buNone/>
            </a:pPr>
            <a:r>
              <a:rPr b="0" i="0" lang="en" sz="1400" u="none" cap="none" strike="noStrike">
                <a:solidFill>
                  <a:schemeClr val="dk1"/>
                </a:solidFill>
                <a:latin typeface="Karla Light"/>
                <a:ea typeface="Karla Light"/>
                <a:cs typeface="Karla Light"/>
                <a:sym typeface="Karla Light"/>
              </a:rPr>
              <a:t>The primary goal of the project is to create a predictive model that estimates laptop prices based on key specifications. This model aids users in understanding pricing dynamics and making informed purchasing decisions.</a:t>
            </a:r>
            <a:endParaRPr b="0" i="0" sz="1400" u="none" cap="none" strike="noStrike">
              <a:solidFill>
                <a:srgbClr val="FFFFFF"/>
              </a:solidFill>
              <a:latin typeface="Noto Sans Symbols"/>
              <a:ea typeface="Noto Sans Symbols"/>
              <a:cs typeface="Noto Sans Symbols"/>
              <a:sym typeface="Noto Sans Symbol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3"/>
          <p:cNvPicPr preferRelativeResize="0"/>
          <p:nvPr/>
        </p:nvPicPr>
        <p:blipFill rotWithShape="1">
          <a:blip r:embed="rId3">
            <a:alphaModFix amt="60000"/>
          </a:blip>
          <a:srcRect b="0" l="24910" r="51100" t="46081"/>
          <a:stretch/>
        </p:blipFill>
        <p:spPr>
          <a:xfrm>
            <a:off x="5715720" y="0"/>
            <a:ext cx="3427920" cy="5143320"/>
          </a:xfrm>
          <a:prstGeom prst="rect">
            <a:avLst/>
          </a:prstGeom>
          <a:noFill/>
          <a:ln>
            <a:noFill/>
          </a:ln>
        </p:spPr>
      </p:pic>
      <p:sp>
        <p:nvSpPr>
          <p:cNvPr id="60" name="Google Shape;60;p13"/>
          <p:cNvSpPr txBox="1"/>
          <p:nvPr>
            <p:ph idx="4294967295" type="title"/>
          </p:nvPr>
        </p:nvSpPr>
        <p:spPr>
          <a:xfrm>
            <a:off x="228600" y="228600"/>
            <a:ext cx="5324040" cy="182844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3000"/>
              <a:buFont typeface="DM Sans ExtraLight"/>
              <a:buNone/>
            </a:pPr>
            <a:r>
              <a:rPr b="0" i="0" lang="en" sz="3000" u="none" cap="none" strike="noStrike">
                <a:solidFill>
                  <a:schemeClr val="dk1"/>
                </a:solidFill>
                <a:latin typeface="DM Sans ExtraLight"/>
                <a:ea typeface="DM Sans ExtraLight"/>
                <a:cs typeface="DM Sans ExtraLight"/>
                <a:sym typeface="DM Sans ExtraLight"/>
              </a:rPr>
              <a:t>Decision-support for buyers and retailers</a:t>
            </a:r>
            <a:endParaRPr b="0" i="0" sz="3000" u="none" cap="none" strike="noStrike">
              <a:solidFill>
                <a:schemeClr val="dk1"/>
              </a:solidFill>
              <a:latin typeface="Arial"/>
              <a:ea typeface="Arial"/>
              <a:cs typeface="Arial"/>
              <a:sym typeface="Arial"/>
            </a:endParaRPr>
          </a:p>
        </p:txBody>
      </p:sp>
      <p:sp>
        <p:nvSpPr>
          <p:cNvPr id="61" name="Google Shape;61;p13"/>
          <p:cNvSpPr txBox="1"/>
          <p:nvPr>
            <p:ph idx="4294967295" type="body"/>
          </p:nvPr>
        </p:nvSpPr>
        <p:spPr>
          <a:xfrm>
            <a:off x="228600" y="2523960"/>
            <a:ext cx="5324040" cy="23904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Karla Light"/>
              <a:buNone/>
            </a:pPr>
            <a:r>
              <a:rPr b="0" i="0" lang="en" sz="1400" u="none" cap="none" strike="noStrike">
                <a:solidFill>
                  <a:schemeClr val="dk1"/>
                </a:solidFill>
                <a:latin typeface="Karla Light"/>
                <a:ea typeface="Karla Light"/>
                <a:cs typeface="Karla Light"/>
                <a:sym typeface="Karla Light"/>
              </a:rPr>
              <a:t>By providing predictive insights, the model serves as a decision-support tool for both buyers seeking the best deals and retailers aiming to price their products competitively in the market.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idx="4294967295" type="title"/>
          </p:nvPr>
        </p:nvSpPr>
        <p:spPr>
          <a:xfrm>
            <a:off x="228600" y="228600"/>
            <a:ext cx="8686440" cy="6948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3000"/>
              <a:buFont typeface="DM Sans ExtraLight"/>
              <a:buNone/>
            </a:pPr>
            <a:r>
              <a:rPr b="0" i="0" lang="en" sz="3000" u="none" cap="none" strike="noStrike">
                <a:solidFill>
                  <a:schemeClr val="dk1"/>
                </a:solidFill>
                <a:latin typeface="DM Sans ExtraLight"/>
                <a:ea typeface="DM Sans ExtraLight"/>
                <a:cs typeface="DM Sans ExtraLight"/>
                <a:sym typeface="DM Sans ExtraLight"/>
              </a:rPr>
              <a:t>Dataset utilization</a:t>
            </a:r>
            <a:endParaRPr b="0" i="0" sz="3000" u="none" cap="none" strike="noStrike">
              <a:solidFill>
                <a:schemeClr val="dk1"/>
              </a:solidFill>
              <a:latin typeface="Arial"/>
              <a:ea typeface="Arial"/>
              <a:cs typeface="Arial"/>
              <a:sym typeface="Arial"/>
            </a:endParaRPr>
          </a:p>
        </p:txBody>
      </p:sp>
      <p:sp>
        <p:nvSpPr>
          <p:cNvPr id="67" name="Google Shape;67;p14"/>
          <p:cNvSpPr txBox="1"/>
          <p:nvPr>
            <p:ph idx="4294967295" type="subTitle"/>
          </p:nvPr>
        </p:nvSpPr>
        <p:spPr>
          <a:xfrm>
            <a:off x="3009960" y="2571840"/>
            <a:ext cx="5905080" cy="234288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Karla Light"/>
              <a:buNone/>
            </a:pPr>
            <a:r>
              <a:rPr b="0" i="0" lang="en" sz="1400" u="none" cap="none" strike="noStrike">
                <a:solidFill>
                  <a:schemeClr val="dk1"/>
                </a:solidFill>
                <a:latin typeface="Karla Light"/>
                <a:ea typeface="Karla Light"/>
                <a:cs typeface="Karla Light"/>
                <a:sym typeface="Karla Light"/>
              </a:rPr>
              <a:t>The project utilizes a comprehensive dataset featuring various laptop specifications, including attributes such as CPU, GPU, RAM, storage options, and screen size. This dataset enables the construction of a robust machine learning model capable of accurate price predictions, catering to the needs of potential buyers and market analysts.</a:t>
            </a:r>
            <a:endParaRPr b="0" i="0" sz="1400" u="none" cap="none" strike="noStrike">
              <a:solidFill>
                <a:srgbClr val="FFFFFF"/>
              </a:solidFill>
              <a:latin typeface="Noto Sans Symbols"/>
              <a:ea typeface="Noto Sans Symbols"/>
              <a:cs typeface="Noto Sans Symbols"/>
              <a:sym typeface="Noto Sans Symbol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idx="4294967295" type="title"/>
          </p:nvPr>
        </p:nvSpPr>
        <p:spPr>
          <a:xfrm>
            <a:off x="228600" y="466560"/>
            <a:ext cx="6229080" cy="1961640"/>
          </a:xfrm>
          <a:prstGeom prst="rect">
            <a:avLst/>
          </a:prstGeom>
          <a:noFill/>
          <a:ln>
            <a:noFill/>
          </a:ln>
        </p:spPr>
        <p:txBody>
          <a:bodyPr anchorCtr="0" anchor="b" bIns="91425" lIns="91425" spcFirstLastPara="1" rIns="91425" wrap="square" tIns="91425">
            <a:normAutofit/>
          </a:bodyPr>
          <a:lstStyle/>
          <a:p>
            <a:pPr indent="0" lvl="0" marL="0" marR="0" rtl="0" algn="l">
              <a:lnSpc>
                <a:spcPct val="100000"/>
              </a:lnSpc>
              <a:spcBef>
                <a:spcPts val="0"/>
              </a:spcBef>
              <a:spcAft>
                <a:spcPts val="0"/>
              </a:spcAft>
              <a:buClr>
                <a:schemeClr val="dk1"/>
              </a:buClr>
              <a:buSzPts val="5000"/>
              <a:buFont typeface="DM Sans ExtraLight"/>
              <a:buNone/>
            </a:pPr>
            <a:r>
              <a:rPr b="0" i="0" lang="en" sz="5000" u="none" cap="none" strike="noStrike">
                <a:solidFill>
                  <a:schemeClr val="dk1"/>
                </a:solidFill>
                <a:latin typeface="DM Sans ExtraLight"/>
                <a:ea typeface="DM Sans ExtraLight"/>
                <a:cs typeface="DM Sans ExtraLight"/>
                <a:sym typeface="DM Sans ExtraLight"/>
              </a:rPr>
              <a:t>Model Building</a:t>
            </a:r>
            <a:endParaRPr b="0" i="0" sz="5000" u="none" cap="none" strike="noStrike">
              <a:solidFill>
                <a:schemeClr val="dk1"/>
              </a:solidFill>
              <a:latin typeface="Arial"/>
              <a:ea typeface="Arial"/>
              <a:cs typeface="Arial"/>
              <a:sym typeface="Arial"/>
            </a:endParaRPr>
          </a:p>
        </p:txBody>
      </p:sp>
      <p:sp>
        <p:nvSpPr>
          <p:cNvPr id="73" name="Google Shape;73;p15"/>
          <p:cNvSpPr txBox="1"/>
          <p:nvPr>
            <p:ph idx="4294967295" type="subTitle"/>
          </p:nvPr>
        </p:nvSpPr>
        <p:spPr>
          <a:xfrm>
            <a:off x="3828960" y="4352760"/>
            <a:ext cx="5086080" cy="561600"/>
          </a:xfrm>
          <a:prstGeom prst="rect">
            <a:avLst/>
          </a:prstGeom>
          <a:noFill/>
          <a:ln>
            <a:noFill/>
          </a:ln>
        </p:spPr>
        <p:txBody>
          <a:bodyPr anchorCtr="0" anchor="b" bIns="91425" lIns="91425" spcFirstLastPara="1" rIns="91425" wrap="square" tIns="91425">
            <a:normAutofit/>
          </a:bodyPr>
          <a:lstStyle/>
          <a:p>
            <a:pPr indent="0" lvl="0" marL="0" marR="0" rtl="0" algn="ctr">
              <a:spcBef>
                <a:spcPts val="0"/>
              </a:spcBef>
              <a:spcAft>
                <a:spcPts val="0"/>
              </a:spcAft>
              <a:buSzPts val="1400"/>
              <a:buFont typeface="Arial"/>
              <a:buNone/>
            </a:pPr>
            <a:r>
              <a:t/>
            </a:r>
            <a:endParaRPr b="0" i="0" sz="1400" u="none" cap="none" strike="noStrike">
              <a:solidFill>
                <a:schemeClr val="dk1"/>
              </a:solidFill>
              <a:latin typeface="Karla Light"/>
              <a:ea typeface="Karla Light"/>
              <a:cs typeface="Karla Light"/>
              <a:sym typeface="Karla Light"/>
            </a:endParaRPr>
          </a:p>
        </p:txBody>
      </p:sp>
      <p:sp>
        <p:nvSpPr>
          <p:cNvPr id="74" name="Google Shape;74;p15"/>
          <p:cNvSpPr txBox="1"/>
          <p:nvPr>
            <p:ph idx="4294967295" type="title"/>
          </p:nvPr>
        </p:nvSpPr>
        <p:spPr>
          <a:xfrm>
            <a:off x="7648560" y="3457440"/>
            <a:ext cx="1266480" cy="894960"/>
          </a:xfrm>
          <a:prstGeom prst="rect">
            <a:avLst/>
          </a:prstGeom>
          <a:noFill/>
          <a:ln>
            <a:noFill/>
          </a:ln>
        </p:spPr>
        <p:txBody>
          <a:bodyPr anchorCtr="0" anchor="ctr" bIns="91425" lIns="91425" spcFirstLastPara="1" rIns="91425" wrap="square" tIns="91425">
            <a:normAutofit fontScale="93594"/>
          </a:bodyPr>
          <a:lstStyle/>
          <a:p>
            <a:pPr indent="0" lvl="0" marL="0" marR="0" rtl="0" algn="r">
              <a:lnSpc>
                <a:spcPct val="100000"/>
              </a:lnSpc>
              <a:spcBef>
                <a:spcPts val="0"/>
              </a:spcBef>
              <a:spcAft>
                <a:spcPts val="0"/>
              </a:spcAft>
              <a:buClr>
                <a:schemeClr val="dk1"/>
              </a:buClr>
              <a:buSzPct val="100000"/>
              <a:buFont typeface="DM Sans ExtraLight"/>
              <a:buNone/>
            </a:pPr>
            <a:r>
              <a:rPr b="0" i="0" lang="en" sz="5000" u="none" cap="none" strike="noStrike">
                <a:solidFill>
                  <a:schemeClr val="dk1"/>
                </a:solidFill>
                <a:latin typeface="DM Sans ExtraLight"/>
                <a:ea typeface="DM Sans ExtraLight"/>
                <a:cs typeface="DM Sans ExtraLight"/>
                <a:sym typeface="DM Sans ExtraLight"/>
              </a:rPr>
              <a:t>02</a:t>
            </a:r>
            <a:endParaRPr b="0" i="0" sz="5000" u="none" cap="none" strike="noStrike">
              <a:solidFill>
                <a:schemeClr val="dk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idx="4294967295" type="title"/>
          </p:nvPr>
        </p:nvSpPr>
        <p:spPr>
          <a:xfrm>
            <a:off x="228600" y="228600"/>
            <a:ext cx="8686440" cy="6948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3000"/>
              <a:buFont typeface="DM Sans ExtraLight"/>
              <a:buNone/>
            </a:pPr>
            <a:r>
              <a:rPr b="0" i="0" lang="en" sz="3000" u="none" cap="none" strike="noStrike">
                <a:solidFill>
                  <a:schemeClr val="dk1"/>
                </a:solidFill>
                <a:latin typeface="DM Sans ExtraLight"/>
                <a:ea typeface="DM Sans ExtraLight"/>
                <a:cs typeface="DM Sans ExtraLight"/>
                <a:sym typeface="DM Sans ExtraLight"/>
              </a:rPr>
              <a:t>Models applied</a:t>
            </a:r>
            <a:endParaRPr b="0" i="0" sz="3000" u="none" cap="none" strike="noStrike">
              <a:solidFill>
                <a:schemeClr val="dk1"/>
              </a:solidFill>
              <a:latin typeface="Arial"/>
              <a:ea typeface="Arial"/>
              <a:cs typeface="Arial"/>
              <a:sym typeface="Arial"/>
            </a:endParaRPr>
          </a:p>
        </p:txBody>
      </p:sp>
      <p:sp>
        <p:nvSpPr>
          <p:cNvPr id="80" name="Google Shape;80;p16"/>
          <p:cNvSpPr txBox="1"/>
          <p:nvPr>
            <p:ph idx="4294967295" type="subTitle"/>
          </p:nvPr>
        </p:nvSpPr>
        <p:spPr>
          <a:xfrm>
            <a:off x="3009960" y="2571840"/>
            <a:ext cx="5905080" cy="234288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Karla Light"/>
              <a:buNone/>
            </a:pPr>
            <a:r>
              <a:rPr b="0" i="0" lang="en" sz="1400" u="none" cap="none" strike="noStrike">
                <a:solidFill>
                  <a:schemeClr val="dk1"/>
                </a:solidFill>
                <a:latin typeface="Karla Light"/>
                <a:ea typeface="Karla Light"/>
                <a:cs typeface="Karla Light"/>
                <a:sym typeface="Karla Light"/>
              </a:rPr>
              <a:t>In the project, three different models were employed to forecast laptop prices: Linear Regression, Random Forest Regressor, and Gradient Boosting Regressor. Each model was chosen for its unique strengths in handling diverse data patterns and ensuring accuracy in predictions.</a:t>
            </a:r>
            <a:endParaRPr b="0" i="0" sz="1400" u="none" cap="none" strike="noStrike">
              <a:solidFill>
                <a:srgbClr val="FFFFFF"/>
              </a:solidFill>
              <a:latin typeface="Noto Sans Symbols"/>
              <a:ea typeface="Noto Sans Symbols"/>
              <a:cs typeface="Noto Sans Symbols"/>
              <a:sym typeface="Noto Sans Symbol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17"/>
          <p:cNvPicPr preferRelativeResize="0"/>
          <p:nvPr/>
        </p:nvPicPr>
        <p:blipFill rotWithShape="1">
          <a:blip r:embed="rId3">
            <a:alphaModFix amt="60000"/>
          </a:blip>
          <a:srcRect b="0" l="24910" r="51100" t="46081"/>
          <a:stretch/>
        </p:blipFill>
        <p:spPr>
          <a:xfrm>
            <a:off x="5715720" y="0"/>
            <a:ext cx="3427920" cy="5143320"/>
          </a:xfrm>
          <a:prstGeom prst="rect">
            <a:avLst/>
          </a:prstGeom>
          <a:noFill/>
          <a:ln>
            <a:noFill/>
          </a:ln>
        </p:spPr>
      </p:pic>
      <p:sp>
        <p:nvSpPr>
          <p:cNvPr id="86" name="Google Shape;86;p17"/>
          <p:cNvSpPr txBox="1"/>
          <p:nvPr>
            <p:ph idx="4294967295" type="title"/>
          </p:nvPr>
        </p:nvSpPr>
        <p:spPr>
          <a:xfrm>
            <a:off x="228600" y="228600"/>
            <a:ext cx="5324040" cy="182844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3000"/>
              <a:buFont typeface="DM Sans ExtraLight"/>
              <a:buNone/>
            </a:pPr>
            <a:r>
              <a:rPr b="0" i="0" lang="en" sz="3000" u="none" cap="none" strike="noStrike">
                <a:solidFill>
                  <a:schemeClr val="dk1"/>
                </a:solidFill>
                <a:latin typeface="DM Sans ExtraLight"/>
                <a:ea typeface="DM Sans ExtraLight"/>
                <a:cs typeface="DM Sans ExtraLight"/>
                <a:sym typeface="DM Sans ExtraLight"/>
              </a:rPr>
              <a:t>Evaluation metric used</a:t>
            </a:r>
            <a:endParaRPr b="0" i="0" sz="3000" u="none" cap="none" strike="noStrike">
              <a:solidFill>
                <a:schemeClr val="dk1"/>
              </a:solidFill>
              <a:latin typeface="Arial"/>
              <a:ea typeface="Arial"/>
              <a:cs typeface="Arial"/>
              <a:sym typeface="Arial"/>
            </a:endParaRPr>
          </a:p>
        </p:txBody>
      </p:sp>
      <p:sp>
        <p:nvSpPr>
          <p:cNvPr id="87" name="Google Shape;87;p17"/>
          <p:cNvSpPr txBox="1"/>
          <p:nvPr>
            <p:ph idx="4294967295" type="body"/>
          </p:nvPr>
        </p:nvSpPr>
        <p:spPr>
          <a:xfrm>
            <a:off x="228600" y="2523960"/>
            <a:ext cx="5324040" cy="23904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400"/>
              <a:buFont typeface="Karla Light"/>
              <a:buNone/>
            </a:pPr>
            <a:r>
              <a:rPr b="0" i="0" lang="en" sz="1400" u="none" cap="none" strike="noStrike">
                <a:solidFill>
                  <a:schemeClr val="dk1"/>
                </a:solidFill>
                <a:latin typeface="Karla Light"/>
                <a:ea typeface="Karla Light"/>
                <a:cs typeface="Karla Light"/>
                <a:sym typeface="Karla Light"/>
              </a:rPr>
              <a:t>To assess the performance of the models, the R² Score was utilized as the evaluation metric. This metric indicates the proportion of variance in laptop prices that can be explained by the model, allowing for an objective comparison between the different predictive approaches.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